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256" r:id="rId2"/>
    <p:sldId id="327" r:id="rId3"/>
    <p:sldId id="328" r:id="rId4"/>
    <p:sldId id="400" r:id="rId5"/>
    <p:sldId id="756" r:id="rId6"/>
    <p:sldId id="732" r:id="rId7"/>
    <p:sldId id="686" r:id="rId8"/>
    <p:sldId id="687" r:id="rId9"/>
    <p:sldId id="688" r:id="rId10"/>
    <p:sldId id="689" r:id="rId11"/>
    <p:sldId id="690" r:id="rId12"/>
    <p:sldId id="734" r:id="rId13"/>
    <p:sldId id="735" r:id="rId14"/>
    <p:sldId id="736" r:id="rId15"/>
    <p:sldId id="737" r:id="rId16"/>
    <p:sldId id="738" r:id="rId17"/>
    <p:sldId id="739" r:id="rId18"/>
    <p:sldId id="740" r:id="rId19"/>
    <p:sldId id="741" r:id="rId20"/>
    <p:sldId id="742" r:id="rId21"/>
    <p:sldId id="743" r:id="rId22"/>
    <p:sldId id="744" r:id="rId23"/>
    <p:sldId id="745" r:id="rId24"/>
    <p:sldId id="746" r:id="rId25"/>
    <p:sldId id="747" r:id="rId26"/>
    <p:sldId id="748" r:id="rId27"/>
    <p:sldId id="749" r:id="rId28"/>
    <p:sldId id="750" r:id="rId29"/>
    <p:sldId id="751" r:id="rId30"/>
    <p:sldId id="752" r:id="rId31"/>
    <p:sldId id="753" r:id="rId32"/>
    <p:sldId id="754" r:id="rId33"/>
    <p:sldId id="755" r:id="rId34"/>
    <p:sldId id="558" r:id="rId35"/>
    <p:sldId id="559" r:id="rId36"/>
    <p:sldId id="560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22" autoAdjust="0"/>
  </p:normalViewPr>
  <p:slideViewPr>
    <p:cSldViewPr>
      <p:cViewPr varScale="1">
        <p:scale>
          <a:sx n="63" d="100"/>
          <a:sy n="63" d="100"/>
        </p:scale>
        <p:origin x="776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2D617F7A-C73E-4EF3-9A3B-7578E03AA8D9}"/>
    <pc:docChg chg="custSel addSld delSld modSld">
      <pc:chgData name="Wittman, Barry" userId="bff186cd-6ce8-41ba-8e8c-e85cdef216de" providerId="ADAL" clId="{2D617F7A-C73E-4EF3-9A3B-7578E03AA8D9}" dt="2025-09-29T18:05:31.212" v="80" actId="20577"/>
      <pc:docMkLst>
        <pc:docMk/>
      </pc:docMkLst>
      <pc:sldChg chg="modSp">
        <pc:chgData name="Wittman, Barry" userId="bff186cd-6ce8-41ba-8e8c-e85cdef216de" providerId="ADAL" clId="{2D617F7A-C73E-4EF3-9A3B-7578E03AA8D9}" dt="2025-09-29T18:05:31.212" v="80" actId="20577"/>
        <pc:sldMkLst>
          <pc:docMk/>
          <pc:sldMk cId="0" sldId="256"/>
        </pc:sldMkLst>
        <pc:spChg chg="mod">
          <ac:chgData name="Wittman, Barry" userId="bff186cd-6ce8-41ba-8e8c-e85cdef216de" providerId="ADAL" clId="{2D617F7A-C73E-4EF3-9A3B-7578E03AA8D9}" dt="2025-09-29T18:05:31.212" v="8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D617F7A-C73E-4EF3-9A3B-7578E03AA8D9}" dt="2025-09-29T17:59:40.556" v="22" actId="20577"/>
        <pc:sldMkLst>
          <pc:docMk/>
          <pc:sldMk cId="0" sldId="327"/>
        </pc:sldMkLst>
        <pc:spChg chg="mod">
          <ac:chgData name="Wittman, Barry" userId="bff186cd-6ce8-41ba-8e8c-e85cdef216de" providerId="ADAL" clId="{2D617F7A-C73E-4EF3-9A3B-7578E03AA8D9}" dt="2025-09-29T17:59:40.556" v="22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D617F7A-C73E-4EF3-9A3B-7578E03AA8D9}" dt="2025-09-29T18:04:17.820" v="66" actId="20577"/>
        <pc:sldMkLst>
          <pc:docMk/>
          <pc:sldMk cId="2673894022" sldId="559"/>
        </pc:sldMkLst>
        <pc:spChg chg="mod">
          <ac:chgData name="Wittman, Barry" userId="bff186cd-6ce8-41ba-8e8c-e85cdef216de" providerId="ADAL" clId="{2D617F7A-C73E-4EF3-9A3B-7578E03AA8D9}" dt="2025-09-29T18:04:17.820" v="66" actId="20577"/>
          <ac:spMkLst>
            <pc:docMk/>
            <pc:sldMk cId="2673894022" sldId="559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D617F7A-C73E-4EF3-9A3B-7578E03AA8D9}" dt="2025-09-29T18:05:15.517" v="69" actId="20577"/>
        <pc:sldMkLst>
          <pc:docMk/>
          <pc:sldMk cId="3726592535" sldId="560"/>
        </pc:sldMkLst>
        <pc:spChg chg="mod">
          <ac:chgData name="Wittman, Barry" userId="bff186cd-6ce8-41ba-8e8c-e85cdef216de" providerId="ADAL" clId="{2D617F7A-C73E-4EF3-9A3B-7578E03AA8D9}" dt="2025-09-29T18:05:15.517" v="69" actId="20577"/>
          <ac:spMkLst>
            <pc:docMk/>
            <pc:sldMk cId="3726592535" sldId="560"/>
            <ac:spMk id="5" creationId="{00000000-0000-0000-0000-000000000000}"/>
          </ac:spMkLst>
        </pc:spChg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19837385" sldId="677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1823167307" sldId="686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3297116633" sldId="687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3073197175" sldId="688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2418903767" sldId="689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108457031" sldId="690"/>
        </pc:sldMkLst>
      </pc:sldChg>
      <pc:sldChg chg="del">
        <pc:chgData name="Wittman, Barry" userId="bff186cd-6ce8-41ba-8e8c-e85cdef216de" providerId="ADAL" clId="{2D617F7A-C73E-4EF3-9A3B-7578E03AA8D9}" dt="2025-09-29T18:01:19.712" v="35" actId="2696"/>
        <pc:sldMkLst>
          <pc:docMk/>
          <pc:sldMk cId="926465659" sldId="693"/>
        </pc:sldMkLst>
      </pc:sldChg>
      <pc:sldChg chg="del">
        <pc:chgData name="Wittman, Barry" userId="bff186cd-6ce8-41ba-8e8c-e85cdef216de" providerId="ADAL" clId="{2D617F7A-C73E-4EF3-9A3B-7578E03AA8D9}" dt="2025-09-29T18:01:19.726" v="36" actId="2696"/>
        <pc:sldMkLst>
          <pc:docMk/>
          <pc:sldMk cId="1538187824" sldId="694"/>
        </pc:sldMkLst>
      </pc:sldChg>
      <pc:sldChg chg="del">
        <pc:chgData name="Wittman, Barry" userId="bff186cd-6ce8-41ba-8e8c-e85cdef216de" providerId="ADAL" clId="{2D617F7A-C73E-4EF3-9A3B-7578E03AA8D9}" dt="2025-09-29T18:01:19.757" v="37" actId="2696"/>
        <pc:sldMkLst>
          <pc:docMk/>
          <pc:sldMk cId="494183288" sldId="695"/>
        </pc:sldMkLst>
      </pc:sldChg>
      <pc:sldChg chg="del">
        <pc:chgData name="Wittman, Barry" userId="bff186cd-6ce8-41ba-8e8c-e85cdef216de" providerId="ADAL" clId="{2D617F7A-C73E-4EF3-9A3B-7578E03AA8D9}" dt="2025-09-29T18:01:19.772" v="38" actId="2696"/>
        <pc:sldMkLst>
          <pc:docMk/>
          <pc:sldMk cId="2470507807" sldId="696"/>
        </pc:sldMkLst>
      </pc:sldChg>
      <pc:sldChg chg="del">
        <pc:chgData name="Wittman, Barry" userId="bff186cd-6ce8-41ba-8e8c-e85cdef216de" providerId="ADAL" clId="{2D617F7A-C73E-4EF3-9A3B-7578E03AA8D9}" dt="2025-09-29T18:01:19.791" v="39" actId="2696"/>
        <pc:sldMkLst>
          <pc:docMk/>
          <pc:sldMk cId="1019957112" sldId="697"/>
        </pc:sldMkLst>
      </pc:sldChg>
      <pc:sldChg chg="del">
        <pc:chgData name="Wittman, Barry" userId="bff186cd-6ce8-41ba-8e8c-e85cdef216de" providerId="ADAL" clId="{2D617F7A-C73E-4EF3-9A3B-7578E03AA8D9}" dt="2025-09-29T18:01:19.814" v="40" actId="2696"/>
        <pc:sldMkLst>
          <pc:docMk/>
          <pc:sldMk cId="3387034927" sldId="698"/>
        </pc:sldMkLst>
      </pc:sldChg>
      <pc:sldChg chg="del">
        <pc:chgData name="Wittman, Barry" userId="bff186cd-6ce8-41ba-8e8c-e85cdef216de" providerId="ADAL" clId="{2D617F7A-C73E-4EF3-9A3B-7578E03AA8D9}" dt="2025-09-29T18:01:19.831" v="41" actId="2696"/>
        <pc:sldMkLst>
          <pc:docMk/>
          <pc:sldMk cId="3302909454" sldId="699"/>
        </pc:sldMkLst>
      </pc:sldChg>
      <pc:sldChg chg="del">
        <pc:chgData name="Wittman, Barry" userId="bff186cd-6ce8-41ba-8e8c-e85cdef216de" providerId="ADAL" clId="{2D617F7A-C73E-4EF3-9A3B-7578E03AA8D9}" dt="2025-09-29T18:01:19.843" v="42" actId="2696"/>
        <pc:sldMkLst>
          <pc:docMk/>
          <pc:sldMk cId="1474309458" sldId="700"/>
        </pc:sldMkLst>
      </pc:sldChg>
      <pc:sldChg chg="del">
        <pc:chgData name="Wittman, Barry" userId="bff186cd-6ce8-41ba-8e8c-e85cdef216de" providerId="ADAL" clId="{2D617F7A-C73E-4EF3-9A3B-7578E03AA8D9}" dt="2025-09-29T18:01:19.857" v="43" actId="2696"/>
        <pc:sldMkLst>
          <pc:docMk/>
          <pc:sldMk cId="2432809949" sldId="701"/>
        </pc:sldMkLst>
      </pc:sldChg>
      <pc:sldChg chg="del">
        <pc:chgData name="Wittman, Barry" userId="bff186cd-6ce8-41ba-8e8c-e85cdef216de" providerId="ADAL" clId="{2D617F7A-C73E-4EF3-9A3B-7578E03AA8D9}" dt="2025-09-29T18:01:19.871" v="44" actId="2696"/>
        <pc:sldMkLst>
          <pc:docMk/>
          <pc:sldMk cId="3721023070" sldId="702"/>
        </pc:sldMkLst>
      </pc:sldChg>
      <pc:sldChg chg="del">
        <pc:chgData name="Wittman, Barry" userId="bff186cd-6ce8-41ba-8e8c-e85cdef216de" providerId="ADAL" clId="{2D617F7A-C73E-4EF3-9A3B-7578E03AA8D9}" dt="2025-09-29T18:01:19.882" v="45" actId="2696"/>
        <pc:sldMkLst>
          <pc:docMk/>
          <pc:sldMk cId="3621534102" sldId="703"/>
        </pc:sldMkLst>
      </pc:sldChg>
      <pc:sldChg chg="del">
        <pc:chgData name="Wittman, Barry" userId="bff186cd-6ce8-41ba-8e8c-e85cdef216de" providerId="ADAL" clId="{2D617F7A-C73E-4EF3-9A3B-7578E03AA8D9}" dt="2025-09-29T18:01:19.896" v="46" actId="2696"/>
        <pc:sldMkLst>
          <pc:docMk/>
          <pc:sldMk cId="2927955396" sldId="704"/>
        </pc:sldMkLst>
      </pc:sldChg>
      <pc:sldChg chg="del">
        <pc:chgData name="Wittman, Barry" userId="bff186cd-6ce8-41ba-8e8c-e85cdef216de" providerId="ADAL" clId="{2D617F7A-C73E-4EF3-9A3B-7578E03AA8D9}" dt="2025-09-29T18:01:19.911" v="47" actId="2696"/>
        <pc:sldMkLst>
          <pc:docMk/>
          <pc:sldMk cId="3678457643" sldId="705"/>
        </pc:sldMkLst>
      </pc:sldChg>
      <pc:sldChg chg="del">
        <pc:chgData name="Wittman, Barry" userId="bff186cd-6ce8-41ba-8e8c-e85cdef216de" providerId="ADAL" clId="{2D617F7A-C73E-4EF3-9A3B-7578E03AA8D9}" dt="2025-09-29T18:01:19.923" v="48" actId="2696"/>
        <pc:sldMkLst>
          <pc:docMk/>
          <pc:sldMk cId="3372714071" sldId="706"/>
        </pc:sldMkLst>
      </pc:sldChg>
      <pc:sldChg chg="del">
        <pc:chgData name="Wittman, Barry" userId="bff186cd-6ce8-41ba-8e8c-e85cdef216de" providerId="ADAL" clId="{2D617F7A-C73E-4EF3-9A3B-7578E03AA8D9}" dt="2025-09-29T18:01:19.941" v="49" actId="2696"/>
        <pc:sldMkLst>
          <pc:docMk/>
          <pc:sldMk cId="1740637190" sldId="707"/>
        </pc:sldMkLst>
      </pc:sldChg>
      <pc:sldChg chg="del">
        <pc:chgData name="Wittman, Barry" userId="bff186cd-6ce8-41ba-8e8c-e85cdef216de" providerId="ADAL" clId="{2D617F7A-C73E-4EF3-9A3B-7578E03AA8D9}" dt="2025-09-29T18:01:19.956" v="50" actId="2696"/>
        <pc:sldMkLst>
          <pc:docMk/>
          <pc:sldMk cId="2895732309" sldId="708"/>
        </pc:sldMkLst>
      </pc:sldChg>
      <pc:sldChg chg="del">
        <pc:chgData name="Wittman, Barry" userId="bff186cd-6ce8-41ba-8e8c-e85cdef216de" providerId="ADAL" clId="{2D617F7A-C73E-4EF3-9A3B-7578E03AA8D9}" dt="2025-09-29T18:01:19.972" v="51" actId="2696"/>
        <pc:sldMkLst>
          <pc:docMk/>
          <pc:sldMk cId="470800843" sldId="709"/>
        </pc:sldMkLst>
      </pc:sldChg>
      <pc:sldChg chg="del">
        <pc:chgData name="Wittman, Barry" userId="bff186cd-6ce8-41ba-8e8c-e85cdef216de" providerId="ADAL" clId="{2D617F7A-C73E-4EF3-9A3B-7578E03AA8D9}" dt="2025-09-29T18:01:19.988" v="52" actId="2696"/>
        <pc:sldMkLst>
          <pc:docMk/>
          <pc:sldMk cId="4081784619" sldId="710"/>
        </pc:sldMkLst>
      </pc:sldChg>
      <pc:sldChg chg="del">
        <pc:chgData name="Wittman, Barry" userId="bff186cd-6ce8-41ba-8e8c-e85cdef216de" providerId="ADAL" clId="{2D617F7A-C73E-4EF3-9A3B-7578E03AA8D9}" dt="2025-09-29T18:01:20.005" v="53" actId="2696"/>
        <pc:sldMkLst>
          <pc:docMk/>
          <pc:sldMk cId="2362598129" sldId="711"/>
        </pc:sldMkLst>
      </pc:sldChg>
      <pc:sldChg chg="del">
        <pc:chgData name="Wittman, Barry" userId="bff186cd-6ce8-41ba-8e8c-e85cdef216de" providerId="ADAL" clId="{2D617F7A-C73E-4EF3-9A3B-7578E03AA8D9}" dt="2025-09-29T18:01:20.039" v="54" actId="2696"/>
        <pc:sldMkLst>
          <pc:docMk/>
          <pc:sldMk cId="654003400" sldId="712"/>
        </pc:sldMkLst>
      </pc:sldChg>
      <pc:sldChg chg="del">
        <pc:chgData name="Wittman, Barry" userId="bff186cd-6ce8-41ba-8e8c-e85cdef216de" providerId="ADAL" clId="{2D617F7A-C73E-4EF3-9A3B-7578E03AA8D9}" dt="2025-09-29T18:01:20.056" v="55" actId="2696"/>
        <pc:sldMkLst>
          <pc:docMk/>
          <pc:sldMk cId="2267990553" sldId="713"/>
        </pc:sldMkLst>
      </pc:sldChg>
      <pc:sldChg chg="del">
        <pc:chgData name="Wittman, Barry" userId="bff186cd-6ce8-41ba-8e8c-e85cdef216de" providerId="ADAL" clId="{2D617F7A-C73E-4EF3-9A3B-7578E03AA8D9}" dt="2025-09-29T18:01:20.063" v="56" actId="2696"/>
        <pc:sldMkLst>
          <pc:docMk/>
          <pc:sldMk cId="707737868" sldId="714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4294527811" sldId="715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101404548" sldId="716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2497651779" sldId="717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210471675" sldId="718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773319268" sldId="719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1205813052" sldId="720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392421767" sldId="721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2065736888" sldId="722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2314836626" sldId="723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3248387142" sldId="724"/>
        </pc:sldMkLst>
      </pc:sldChg>
      <pc:sldChg chg="modSp">
        <pc:chgData name="Wittman, Barry" userId="bff186cd-6ce8-41ba-8e8c-e85cdef216de" providerId="ADAL" clId="{2D617F7A-C73E-4EF3-9A3B-7578E03AA8D9}" dt="2025-09-29T18:00:05.291" v="33" actId="20577"/>
        <pc:sldMkLst>
          <pc:docMk/>
          <pc:sldMk cId="1998706286" sldId="732"/>
        </pc:sldMkLst>
        <pc:spChg chg="mod">
          <ac:chgData name="Wittman, Barry" userId="bff186cd-6ce8-41ba-8e8c-e85cdef216de" providerId="ADAL" clId="{2D617F7A-C73E-4EF3-9A3B-7578E03AA8D9}" dt="2025-09-29T18:00:05.291" v="33" actId="20577"/>
          <ac:spMkLst>
            <pc:docMk/>
            <pc:sldMk cId="1998706286" sldId="732"/>
            <ac:spMk id="2" creationId="{0B39BBFD-7740-4466-BBE8-8097AEB4804B}"/>
          </ac:spMkLst>
        </pc:spChg>
      </pc:sldChg>
      <pc:sldChg chg="del">
        <pc:chgData name="Wittman, Barry" userId="bff186cd-6ce8-41ba-8e8c-e85cdef216de" providerId="ADAL" clId="{2D617F7A-C73E-4EF3-9A3B-7578E03AA8D9}" dt="2025-09-29T18:01:20.072" v="57" actId="2696"/>
        <pc:sldMkLst>
          <pc:docMk/>
          <pc:sldMk cId="1893990363" sldId="733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2676192977" sldId="734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1244263451" sldId="735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3445435375" sldId="736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969334366" sldId="737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3844395776" sldId="738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318592047" sldId="739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3518826401" sldId="740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226732873" sldId="741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2298531745" sldId="742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680782578" sldId="743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2406848133" sldId="744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137775812" sldId="745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3746054346" sldId="746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2324159095" sldId="747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2212212658" sldId="748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1363551929" sldId="749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2847413860" sldId="750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1096490889" sldId="751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1715380271" sldId="752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3556147783" sldId="753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4222625770" sldId="754"/>
        </pc:sldMkLst>
      </pc:sldChg>
      <pc:sldChg chg="add">
        <pc:chgData name="Wittman, Barry" userId="bff186cd-6ce8-41ba-8e8c-e85cdef216de" providerId="ADAL" clId="{2D617F7A-C73E-4EF3-9A3B-7578E03AA8D9}" dt="2025-09-29T18:00:54.153" v="34"/>
        <pc:sldMkLst>
          <pc:docMk/>
          <pc:sldMk cId="1454783539" sldId="755"/>
        </pc:sldMkLst>
      </pc:sldChg>
      <pc:sldChg chg="add">
        <pc:chgData name="Wittman, Barry" userId="bff186cd-6ce8-41ba-8e8c-e85cdef216de" providerId="ADAL" clId="{2D617F7A-C73E-4EF3-9A3B-7578E03AA8D9}" dt="2025-09-29T18:02:32.946" v="60"/>
        <pc:sldMkLst>
          <pc:docMk/>
          <pc:sldMk cId="2099038558" sldId="756"/>
        </pc:sldMkLst>
      </pc:sldChg>
      <pc:sldChg chg="add del">
        <pc:chgData name="Wittman, Barry" userId="bff186cd-6ce8-41ba-8e8c-e85cdef216de" providerId="ADAL" clId="{2D617F7A-C73E-4EF3-9A3B-7578E03AA8D9}" dt="2025-09-29T18:02:27.851" v="59" actId="2696"/>
        <pc:sldMkLst>
          <pc:docMk/>
          <pc:sldMk cId="2740601627" sldId="756"/>
        </pc:sldMkLst>
      </pc:sldChg>
      <pc:sldChg chg="add del">
        <pc:chgData name="Wittman, Barry" userId="bff186cd-6ce8-41ba-8e8c-e85cdef216de" providerId="ADAL" clId="{2D617F7A-C73E-4EF3-9A3B-7578E03AA8D9}" dt="2025-09-29T18:02:43.257" v="61" actId="2696"/>
        <pc:sldMkLst>
          <pc:docMk/>
          <pc:sldMk cId="2190468169" sldId="757"/>
        </pc:sldMkLst>
      </pc:sldChg>
      <pc:sldChg chg="add modAnim">
        <pc:chgData name="Wittman, Barry" userId="bff186cd-6ce8-41ba-8e8c-e85cdef216de" providerId="ADAL" clId="{2D617F7A-C73E-4EF3-9A3B-7578E03AA8D9}" dt="2025-09-29T18:03:59.766" v="62"/>
        <pc:sldMkLst>
          <pc:docMk/>
          <pc:sldMk cId="1740703698" sldId="758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2087571438" sldId="759"/>
        </pc:sldMkLst>
      </pc:sldChg>
      <pc:sldChg chg="add">
        <pc:chgData name="Wittman, Barry" userId="bff186cd-6ce8-41ba-8e8c-e85cdef216de" providerId="ADAL" clId="{2D617F7A-C73E-4EF3-9A3B-7578E03AA8D9}" dt="2025-09-29T18:02:23.646" v="58"/>
        <pc:sldMkLst>
          <pc:docMk/>
          <pc:sldMk cId="2121896018" sldId="7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nacademy.org/math/cc-eighth-grade-math/cc-8th-numbers-operations/cc-8th-exponent-properties/v/exponent-properties-involving-product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7 </a:t>
            </a:r>
            <a:r>
              <a:rPr lang="en-US"/>
              <a:t>- Wednesday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certain unusual combination of keystrokes had to happen within 8 seconds</a:t>
            </a:r>
          </a:p>
          <a:p>
            <a:r>
              <a:rPr lang="en-US" dirty="0"/>
              <a:t>There were no hardware interlocks to prevent the problem if the user overrode the error code</a:t>
            </a:r>
          </a:p>
          <a:p>
            <a:r>
              <a:rPr lang="en-US" dirty="0"/>
              <a:t>Error codes were not well-documented and were displayed as a number</a:t>
            </a:r>
          </a:p>
          <a:p>
            <a:r>
              <a:rPr lang="en-US" dirty="0"/>
              <a:t>Software was reused from previous models that </a:t>
            </a:r>
            <a:r>
              <a:rPr lang="en-US" b="1" dirty="0"/>
              <a:t>did</a:t>
            </a:r>
            <a:r>
              <a:rPr lang="en-US" dirty="0"/>
              <a:t> have hardware interlocks</a:t>
            </a:r>
          </a:p>
          <a:p>
            <a:r>
              <a:rPr lang="en-US" dirty="0"/>
              <a:t>Arithmetic overflow caused safety checks to fail in some cases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90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software/hardware combination had never been tested before use</a:t>
            </a:r>
          </a:p>
          <a:p>
            <a:r>
              <a:rPr lang="en-US" dirty="0"/>
              <a:t>Personnel did not believe complaints due to confidence in the system</a:t>
            </a:r>
          </a:p>
          <a:p>
            <a:r>
              <a:rPr lang="en-US" dirty="0"/>
              <a:t>Code was not independently reviewed</a:t>
            </a:r>
          </a:p>
          <a:p>
            <a:r>
              <a:rPr lang="en-US" dirty="0"/>
              <a:t>Errors were easily overridden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5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Malicious Code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92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Malicious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Obviously, it's a problem</a:t>
            </a:r>
          </a:p>
          <a:p>
            <a:r>
              <a:rPr lang="en-US" dirty="0"/>
              <a:t>It's very difficult to stop</a:t>
            </a:r>
          </a:p>
          <a:p>
            <a:pPr lvl="1"/>
            <a:r>
              <a:rPr lang="en-US" dirty="0"/>
              <a:t>You never really know what's getting installed on your computer</a:t>
            </a:r>
          </a:p>
          <a:p>
            <a:pPr lvl="1"/>
            <a:r>
              <a:rPr lang="en-US" dirty="0"/>
              <a:t>You're downloading thousands of files from the Internet every day</a:t>
            </a:r>
          </a:p>
          <a:p>
            <a:pPr lvl="1"/>
            <a:r>
              <a:rPr lang="en-US" dirty="0"/>
              <a:t>Even if you had the source code for every program, could you catch all the dangerous stuff?</a:t>
            </a:r>
          </a:p>
          <a:p>
            <a:r>
              <a:rPr lang="en-US" dirty="0"/>
              <a:t>Malicious code has been around since at least 1970</a:t>
            </a:r>
          </a:p>
        </p:txBody>
      </p:sp>
    </p:spTree>
    <p:extLst>
      <p:ext uri="{BB962C8B-B14F-4D97-AF65-F5344CB8AC3E}">
        <p14:creationId xmlns:p14="http://schemas.microsoft.com/office/powerpoint/2010/main" val="124426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Malicious code</a:t>
            </a:r>
            <a:r>
              <a:rPr lang="en-US" dirty="0"/>
              <a:t> (or a </a:t>
            </a:r>
            <a:r>
              <a:rPr lang="en-US" b="1" dirty="0"/>
              <a:t>rogue program</a:t>
            </a:r>
            <a:r>
              <a:rPr lang="en-US" dirty="0"/>
              <a:t>) is our blanket term for any code that has undesirable effects that were intentionally designed</a:t>
            </a:r>
          </a:p>
          <a:p>
            <a:r>
              <a:rPr lang="en-US" dirty="0"/>
              <a:t>The </a:t>
            </a:r>
            <a:r>
              <a:rPr lang="en-US" b="1" dirty="0"/>
              <a:t>agent</a:t>
            </a:r>
            <a:r>
              <a:rPr lang="en-US" dirty="0"/>
              <a:t> is the person who writes the code</a:t>
            </a:r>
          </a:p>
          <a:p>
            <a:r>
              <a:rPr lang="en-US" dirty="0"/>
              <a:t>A </a:t>
            </a:r>
            <a:r>
              <a:rPr lang="en-US" b="1" dirty="0"/>
              <a:t>virus</a:t>
            </a:r>
            <a:r>
              <a:rPr lang="en-US" dirty="0"/>
              <a:t> is a program that can replicate itself and add malicious code to non-malicious programs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transient virus</a:t>
            </a:r>
            <a:r>
              <a:rPr lang="en-US" dirty="0"/>
              <a:t> runs when its host program is running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resident virus</a:t>
            </a:r>
            <a:r>
              <a:rPr lang="en-US" dirty="0"/>
              <a:t> lives in memory and can be active anytime</a:t>
            </a:r>
          </a:p>
        </p:txBody>
      </p:sp>
    </p:spTree>
    <p:extLst>
      <p:ext uri="{BB962C8B-B14F-4D97-AF65-F5344CB8AC3E}">
        <p14:creationId xmlns:p14="http://schemas.microsoft.com/office/powerpoint/2010/main" val="344543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75192"/>
            <a:ext cx="2743200" cy="485420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Terminology is inconsistent</a:t>
            </a:r>
          </a:p>
          <a:p>
            <a:r>
              <a:rPr lang="en-US" dirty="0"/>
              <a:t>Popular culture tends to call lots of things a virus</a:t>
            </a:r>
          </a:p>
          <a:p>
            <a:r>
              <a:rPr lang="en-US" dirty="0"/>
              <a:t>Sometimes we will too, but here are some other terms</a:t>
            </a:r>
          </a:p>
          <a:p>
            <a:r>
              <a:rPr lang="en-US" dirty="0"/>
              <a:t>Almost all of these are, by definition, Trojan horses</a:t>
            </a:r>
          </a:p>
          <a:p>
            <a:r>
              <a:rPr lang="en-US" dirty="0"/>
              <a:t>Worms differ from viruses primarily because they spread across networks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895600" y="2057400"/>
          <a:ext cx="9067800" cy="3819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4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753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Characteristics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Virus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Attaches itself</a:t>
                      </a:r>
                      <a:r>
                        <a:rPr lang="en-US" sz="1600" baseline="0" dirty="0"/>
                        <a:t> to a program and propagates copies of itself to other programs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Trojan horse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Contains</a:t>
                      </a:r>
                      <a:r>
                        <a:rPr lang="en-US" sz="1600" baseline="0" dirty="0"/>
                        <a:t> unexpected, additional functionality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Logic bomb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Triggers action when condition occurs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Time bomb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Triggers action when specified</a:t>
                      </a:r>
                      <a:r>
                        <a:rPr lang="en-US" sz="1600" baseline="0" dirty="0"/>
                        <a:t> time occurs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Trapdoor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Allows unauthorized</a:t>
                      </a:r>
                      <a:r>
                        <a:rPr lang="en-US" sz="1600" baseline="0" dirty="0"/>
                        <a:t> access to functionality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Worm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Propagates copies of itself through a network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Rabbit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Replicates</a:t>
                      </a:r>
                      <a:r>
                        <a:rPr lang="en-US" sz="1600" baseline="0" dirty="0"/>
                        <a:t> itself without limit to exhaust resources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Spyware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Covertly communicates user data or user activities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1717326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Ransomware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Transfers data offsite or encrypts it, demanding money for the data or decryption key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8439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33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viruses attach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virus is not dangerous unless it's active</a:t>
            </a:r>
          </a:p>
          <a:p>
            <a:r>
              <a:rPr lang="en-US" dirty="0"/>
              <a:t>Just having an infected file on your hard drive won't cause a problem unless it's accessed</a:t>
            </a:r>
          </a:p>
          <a:p>
            <a:r>
              <a:rPr lang="en-US" dirty="0"/>
              <a:t>But files get opened all the time</a:t>
            </a:r>
          </a:p>
          <a:p>
            <a:pPr lvl="1"/>
            <a:r>
              <a:rPr lang="en-US" dirty="0"/>
              <a:t>Programs call other programs</a:t>
            </a:r>
          </a:p>
          <a:p>
            <a:pPr lvl="1"/>
            <a:r>
              <a:rPr lang="en-US" dirty="0"/>
              <a:t>Just previewing files can be dangerous</a:t>
            </a:r>
          </a:p>
          <a:p>
            <a:pPr lvl="1"/>
            <a:r>
              <a:rPr lang="en-US" dirty="0"/>
              <a:t>E-mail programs can open attachments automatically</a:t>
            </a:r>
          </a:p>
          <a:p>
            <a:r>
              <a:rPr lang="en-US" dirty="0"/>
              <a:t>How do these viruses infect code?</a:t>
            </a:r>
          </a:p>
        </p:txBody>
      </p:sp>
    </p:spTree>
    <p:extLst>
      <p:ext uri="{BB962C8B-B14F-4D97-AF65-F5344CB8AC3E}">
        <p14:creationId xmlns:p14="http://schemas.microsoft.com/office/powerpoint/2010/main" val="384439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Appended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7315200" cy="46256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virus can be designed so that it starts running before the real program does</a:t>
            </a:r>
          </a:p>
          <a:p>
            <a:pPr lvl="1"/>
            <a:r>
              <a:rPr lang="en-US" dirty="0"/>
              <a:t>Machine code for the virus is inserted before the machine code for the beginning of the program</a:t>
            </a:r>
          </a:p>
          <a:p>
            <a:pPr lvl="1"/>
            <a:r>
              <a:rPr lang="en-US" dirty="0"/>
              <a:t>After the virus runs, it transfers control to the real program</a:t>
            </a:r>
          </a:p>
          <a:p>
            <a:pPr lvl="1"/>
            <a:r>
              <a:rPr lang="en-US" dirty="0"/>
              <a:t>The real program runs as if nothing happened</a:t>
            </a:r>
          </a:p>
          <a:p>
            <a:r>
              <a:rPr lang="en-US" dirty="0"/>
              <a:t>This kind of virus is easy to write</a:t>
            </a:r>
          </a:p>
          <a:p>
            <a:r>
              <a:rPr lang="en-US" dirty="0"/>
              <a:t>It is also relatively easy to catch for antivirus software</a:t>
            </a:r>
          </a:p>
          <a:p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DBDD0C-51C4-4F0C-BFF5-AA652BB70FA9}"/>
              </a:ext>
            </a:extLst>
          </p:cNvPr>
          <p:cNvGrpSpPr/>
          <p:nvPr/>
        </p:nvGrpSpPr>
        <p:grpSpPr>
          <a:xfrm>
            <a:off x="8305800" y="1730462"/>
            <a:ext cx="3048000" cy="4857750"/>
            <a:chOff x="7772400" y="1905000"/>
            <a:chExt cx="2438400" cy="3886200"/>
          </a:xfrm>
        </p:grpSpPr>
        <p:sp>
          <p:nvSpPr>
            <p:cNvPr id="4" name="Rectangle 3"/>
            <p:cNvSpPr/>
            <p:nvPr/>
          </p:nvSpPr>
          <p:spPr>
            <a:xfrm>
              <a:off x="8153400" y="3276600"/>
              <a:ext cx="16764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Program Code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8610600" y="1905000"/>
              <a:ext cx="762000" cy="609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Virus Code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458200" y="2521804"/>
              <a:ext cx="10668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/>
                <a:t>+</a:t>
              </a:r>
            </a:p>
          </p:txBody>
        </p:sp>
        <p:sp>
          <p:nvSpPr>
            <p:cNvPr id="8" name="Down Arrow 7"/>
            <p:cNvSpPr/>
            <p:nvPr/>
          </p:nvSpPr>
          <p:spPr>
            <a:xfrm>
              <a:off x="8801100" y="4191000"/>
              <a:ext cx="381000" cy="685800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534400" y="5181600"/>
              <a:ext cx="16764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Program Code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772400" y="5180860"/>
              <a:ext cx="762000" cy="609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Virus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59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Surrounding or integrating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75192"/>
            <a:ext cx="4893076" cy="4927359"/>
          </a:xfrm>
        </p:spPr>
        <p:txBody>
          <a:bodyPr>
            <a:normAutofit fontScale="92500"/>
          </a:bodyPr>
          <a:lstStyle/>
          <a:p>
            <a:r>
              <a:rPr lang="en-US" dirty="0"/>
              <a:t>Another possibility is viruses that surround a program, gaining control before and after execution</a:t>
            </a:r>
          </a:p>
          <a:p>
            <a:pPr lvl="1"/>
            <a:r>
              <a:rPr lang="en-US" dirty="0"/>
              <a:t>The code may not be at the beginning and end of the executable, but that's how the control flow works</a:t>
            </a:r>
          </a:p>
          <a:p>
            <a:r>
              <a:rPr lang="en-US" dirty="0"/>
              <a:t>Viruses can also be spread throughout the code</a:t>
            </a:r>
          </a:p>
          <a:p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F12CAAF-C1A8-45B6-9090-08259C80B66D}"/>
              </a:ext>
            </a:extLst>
          </p:cNvPr>
          <p:cNvGrpSpPr/>
          <p:nvPr/>
        </p:nvGrpSpPr>
        <p:grpSpPr>
          <a:xfrm>
            <a:off x="5784542" y="2514600"/>
            <a:ext cx="2902258" cy="3200400"/>
            <a:chOff x="2362200" y="3429000"/>
            <a:chExt cx="2902258" cy="3200400"/>
          </a:xfrm>
        </p:grpSpPr>
        <p:sp>
          <p:nvSpPr>
            <p:cNvPr id="4" name="Rectangle 3"/>
            <p:cNvSpPr/>
            <p:nvPr/>
          </p:nvSpPr>
          <p:spPr>
            <a:xfrm>
              <a:off x="2978458" y="4495800"/>
              <a:ext cx="16764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Program Code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435658" y="3429000"/>
              <a:ext cx="762000" cy="609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Virus Code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283258" y="3810001"/>
              <a:ext cx="1066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/>
                <a:t>+</a:t>
              </a:r>
            </a:p>
          </p:txBody>
        </p:sp>
        <p:sp>
          <p:nvSpPr>
            <p:cNvPr id="7" name="Down Arrow 6"/>
            <p:cNvSpPr/>
            <p:nvPr/>
          </p:nvSpPr>
          <p:spPr>
            <a:xfrm>
              <a:off x="3626158" y="5257800"/>
              <a:ext cx="381000" cy="685800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978458" y="6019800"/>
              <a:ext cx="16764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Program Code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362200" y="6019800"/>
              <a:ext cx="609600" cy="609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Virus Code A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54858" y="6019800"/>
              <a:ext cx="609600" cy="609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Virus Code B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1FB6633-52C5-4521-9B12-AD43DF9729CF}"/>
              </a:ext>
            </a:extLst>
          </p:cNvPr>
          <p:cNvGrpSpPr/>
          <p:nvPr/>
        </p:nvGrpSpPr>
        <p:grpSpPr>
          <a:xfrm>
            <a:off x="9067800" y="2514600"/>
            <a:ext cx="2743200" cy="3200400"/>
            <a:chOff x="7017058" y="3429000"/>
            <a:chExt cx="2743200" cy="3200400"/>
          </a:xfrm>
        </p:grpSpPr>
        <p:sp>
          <p:nvSpPr>
            <p:cNvPr id="11" name="Rectangle 10"/>
            <p:cNvSpPr/>
            <p:nvPr/>
          </p:nvSpPr>
          <p:spPr>
            <a:xfrm>
              <a:off x="7550458" y="4495800"/>
              <a:ext cx="16764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Program Code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007658" y="3429000"/>
              <a:ext cx="762000" cy="609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Virus Code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55258" y="3810001"/>
              <a:ext cx="1066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/>
                <a:t>+</a:t>
              </a:r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8198158" y="5257800"/>
              <a:ext cx="381000" cy="685800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017058" y="6019800"/>
              <a:ext cx="27432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039992" y="6019800"/>
              <a:ext cx="152400" cy="6096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321858" y="6019800"/>
              <a:ext cx="152400" cy="6096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545127" y="6019800"/>
              <a:ext cx="152400" cy="6096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9263108" y="6019800"/>
              <a:ext cx="268550" cy="6096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37404" y="6169224"/>
              <a:ext cx="21467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Infected Program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882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most common form of virus used to be a </a:t>
            </a:r>
            <a:r>
              <a:rPr lang="en-US" b="1" dirty="0"/>
              <a:t>document virus</a:t>
            </a:r>
          </a:p>
          <a:p>
            <a:r>
              <a:rPr lang="en-US" dirty="0"/>
              <a:t>A document virus is an infected document (instead of an executable file)</a:t>
            </a:r>
          </a:p>
          <a:p>
            <a:r>
              <a:rPr lang="en-US" dirty="0"/>
              <a:t>Nevertheless, the macros that can be stored in Word, Excel, Access, and other similar complex documents are powerful enough to cause just as much damage as any other virus</a:t>
            </a:r>
          </a:p>
          <a:p>
            <a:r>
              <a:rPr lang="en-US" dirty="0"/>
              <a:t>Document viruses are why Word and Excel force you to put documents into Edit mode to do stuff with them after you download them from the Internet</a:t>
            </a:r>
          </a:p>
        </p:txBody>
      </p:sp>
    </p:spTree>
    <p:extLst>
      <p:ext uri="{BB962C8B-B14F-4D97-AF65-F5344CB8AC3E}">
        <p14:creationId xmlns:p14="http://schemas.microsoft.com/office/powerpoint/2010/main" val="22673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Exam 1 post mortem</a:t>
            </a:r>
          </a:p>
          <a:p>
            <a:r>
              <a:rPr lang="en-US" dirty="0"/>
              <a:t>Program security</a:t>
            </a:r>
          </a:p>
          <a:p>
            <a:r>
              <a:rPr lang="en-US" dirty="0"/>
              <a:t>Non-malicious software flaws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Viruses Live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31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perfect virus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you're making a virus, the following characteristics are ideal:</a:t>
            </a:r>
          </a:p>
          <a:p>
            <a:pPr lvl="1"/>
            <a:r>
              <a:rPr lang="en-US" dirty="0"/>
              <a:t>Hard to detect</a:t>
            </a:r>
          </a:p>
          <a:p>
            <a:pPr lvl="1"/>
            <a:r>
              <a:rPr lang="en-US" dirty="0"/>
              <a:t>Difficult to destroy or deactivate</a:t>
            </a:r>
          </a:p>
          <a:p>
            <a:pPr lvl="1"/>
            <a:r>
              <a:rPr lang="en-US" dirty="0"/>
              <a:t>Spreads infection widely</a:t>
            </a:r>
          </a:p>
          <a:p>
            <a:pPr lvl="1"/>
            <a:r>
              <a:rPr lang="en-US" dirty="0"/>
              <a:t>Capable of re-infecting its host or other programs</a:t>
            </a:r>
          </a:p>
          <a:p>
            <a:pPr lvl="1"/>
            <a:r>
              <a:rPr lang="en-US" dirty="0"/>
              <a:t>Easy to create</a:t>
            </a:r>
          </a:p>
          <a:p>
            <a:pPr lvl="1"/>
            <a:r>
              <a:rPr lang="en-US" dirty="0"/>
              <a:t>Machine and OS independent</a:t>
            </a:r>
          </a:p>
          <a:p>
            <a:r>
              <a:rPr lang="en-US" dirty="0"/>
              <a:t>It's difficult to make a virus that meets all these criteria</a:t>
            </a:r>
          </a:p>
        </p:txBody>
      </p:sp>
    </p:spTree>
    <p:extLst>
      <p:ext uri="{BB962C8B-B14F-4D97-AF65-F5344CB8AC3E}">
        <p14:creationId xmlns:p14="http://schemas.microsoft.com/office/powerpoint/2010/main" val="68078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One-time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viruses will be executed just once</a:t>
            </a:r>
          </a:p>
          <a:p>
            <a:r>
              <a:rPr lang="en-US" dirty="0"/>
              <a:t>This could be on running a pirated (and infected) file</a:t>
            </a:r>
          </a:p>
          <a:p>
            <a:r>
              <a:rPr lang="en-US" dirty="0"/>
              <a:t>One of the most common avenues of attack is through an e-mail attachment</a:t>
            </a:r>
          </a:p>
        </p:txBody>
      </p:sp>
    </p:spTree>
    <p:extLst>
      <p:ext uri="{BB962C8B-B14F-4D97-AF65-F5344CB8AC3E}">
        <p14:creationId xmlns:p14="http://schemas.microsoft.com/office/powerpoint/2010/main" val="240684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 sector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boot sector</a:t>
            </a:r>
            <a:r>
              <a:rPr lang="en-US" dirty="0"/>
              <a:t> is the part of a hard drive that says what code to load to start your OS</a:t>
            </a:r>
          </a:p>
          <a:p>
            <a:r>
              <a:rPr lang="en-US" dirty="0"/>
              <a:t>The details are technical, but a </a:t>
            </a:r>
            <a:r>
              <a:rPr lang="en-US" b="1" dirty="0"/>
              <a:t>boot sector virus</a:t>
            </a:r>
            <a:r>
              <a:rPr lang="en-US" dirty="0"/>
              <a:t> is stored in the chain of code that starts up your whole computer</a:t>
            </a:r>
          </a:p>
          <a:p>
            <a:r>
              <a:rPr lang="en-US" dirty="0"/>
              <a:t>A virus that can start this early can circumvent or disable antivirus</a:t>
            </a:r>
          </a:p>
          <a:p>
            <a:r>
              <a:rPr lang="en-US" dirty="0"/>
              <a:t>It has complete control over your system</a:t>
            </a:r>
          </a:p>
          <a:p>
            <a:r>
              <a:rPr lang="en-US" dirty="0"/>
              <a:t>It's also not obvious from the file system</a:t>
            </a:r>
          </a:p>
        </p:txBody>
      </p:sp>
    </p:spTree>
    <p:extLst>
      <p:ext uri="{BB962C8B-B14F-4D97-AF65-F5344CB8AC3E}">
        <p14:creationId xmlns:p14="http://schemas.microsoft.com/office/powerpoint/2010/main" val="13777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resident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programs start up and then never really die</a:t>
            </a:r>
          </a:p>
          <a:p>
            <a:r>
              <a:rPr lang="en-US" dirty="0"/>
              <a:t>They are low level parts of the OS that need to keep running</a:t>
            </a:r>
          </a:p>
          <a:p>
            <a:pPr lvl="1"/>
            <a:r>
              <a:rPr lang="en-US" dirty="0"/>
              <a:t>Sometimes called TSR (terminate and stay resident)</a:t>
            </a:r>
          </a:p>
          <a:p>
            <a:r>
              <a:rPr lang="en-US" dirty="0"/>
              <a:t>Because these programs are always running, they are an attractive home for a virus</a:t>
            </a:r>
          </a:p>
          <a:p>
            <a:r>
              <a:rPr lang="en-US" dirty="0"/>
              <a:t>Even if you delete the original infected file, the memory resident virus can replace it</a:t>
            </a:r>
          </a:p>
        </p:txBody>
      </p:sp>
    </p:spTree>
    <p:extLst>
      <p:ext uri="{BB962C8B-B14F-4D97-AF65-F5344CB8AC3E}">
        <p14:creationId xmlns:p14="http://schemas.microsoft.com/office/powerpoint/2010/main" val="374605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Somewhere else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with everything in security, the assumption is that attackers do not play by the rules</a:t>
            </a:r>
          </a:p>
          <a:p>
            <a:r>
              <a:rPr lang="en-US" dirty="0"/>
              <a:t>A virus does not have to live where we expect it to</a:t>
            </a:r>
          </a:p>
          <a:p>
            <a:r>
              <a:rPr lang="en-US" dirty="0"/>
              <a:t>A few other places that are sensible:</a:t>
            </a:r>
          </a:p>
          <a:p>
            <a:pPr lvl="1"/>
            <a:r>
              <a:rPr lang="en-US" dirty="0"/>
              <a:t>Applications</a:t>
            </a:r>
          </a:p>
          <a:p>
            <a:pPr lvl="1"/>
            <a:r>
              <a:rPr lang="en-US" dirty="0"/>
              <a:t>Libraries</a:t>
            </a:r>
          </a:p>
          <a:p>
            <a:pPr lvl="1"/>
            <a:r>
              <a:rPr lang="en-US" dirty="0"/>
              <a:t>Compilers (infect programs as you create them)</a:t>
            </a:r>
          </a:p>
          <a:p>
            <a:pPr lvl="1"/>
            <a:r>
              <a:rPr lang="en-US" dirty="0"/>
              <a:t>Antivirus software</a:t>
            </a:r>
          </a:p>
        </p:txBody>
      </p:sp>
    </p:spTree>
    <p:extLst>
      <p:ext uri="{BB962C8B-B14F-4D97-AF65-F5344CB8AC3E}">
        <p14:creationId xmlns:p14="http://schemas.microsoft.com/office/powerpoint/2010/main" val="232415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 Signatures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26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fundamental problem with Trojan horses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Ken Thompson's seminal paper </a:t>
            </a:r>
            <a:r>
              <a:rPr lang="en-US" i="1" dirty="0"/>
              <a:t>Reflections on Trusting Trust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He added a backdoor to the Unix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login</a:t>
            </a:r>
            <a:r>
              <a:rPr lang="en-US" dirty="0"/>
              <a:t> program</a:t>
            </a:r>
          </a:p>
          <a:p>
            <a:pPr lvl="1"/>
            <a:r>
              <a:rPr lang="en-US" dirty="0"/>
              <a:t>Too easy to trace, so he added a backdoor to the C compiler to insert the backdoor in any program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login</a:t>
            </a:r>
          </a:p>
          <a:p>
            <a:pPr lvl="1"/>
            <a:r>
              <a:rPr lang="en-US" dirty="0"/>
              <a:t>Too easy to trace, so he added a backdoor in the compiler </a:t>
            </a:r>
            <a:r>
              <a:rPr lang="en-US" dirty="0" err="1"/>
              <a:t>compiler</a:t>
            </a:r>
            <a:r>
              <a:rPr lang="en-US" dirty="0"/>
              <a:t> to insert code that would insert the backdoor in any program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login</a:t>
            </a:r>
          </a:p>
          <a:p>
            <a:pPr lvl="1"/>
            <a:r>
              <a:rPr lang="en-US" dirty="0"/>
              <a:t>And so on, and so on …</a:t>
            </a:r>
          </a:p>
          <a:p>
            <a:r>
              <a:rPr lang="en-US" dirty="0"/>
              <a:t>You can't trust anything you didn't completely create yourself</a:t>
            </a:r>
          </a:p>
          <a:p>
            <a:r>
              <a:rPr lang="en-US" dirty="0"/>
              <a:t>Some amount of trust is necessary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55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 signatures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Viruses are difficult to detect, but we can still classify them by the way they change code or the way they execute</a:t>
            </a:r>
          </a:p>
          <a:p>
            <a:r>
              <a:rPr lang="en-US" dirty="0"/>
              <a:t>We call these tell-tale signs a </a:t>
            </a:r>
            <a:r>
              <a:rPr lang="en-US" b="1" dirty="0"/>
              <a:t>signature</a:t>
            </a:r>
          </a:p>
          <a:p>
            <a:r>
              <a:rPr lang="en-US" dirty="0"/>
              <a:t>Antivirus programs work by searching for certain signatures in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1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At simplest, this is just a particular string of code in the binary </a:t>
            </a:r>
          </a:p>
          <a:p>
            <a:r>
              <a:rPr lang="en-US" dirty="0"/>
              <a:t>Often this code is at the beginning of a program so that it gets control immediately</a:t>
            </a:r>
          </a:p>
          <a:p>
            <a:r>
              <a:rPr lang="en-US" dirty="0"/>
              <a:t>Craftier viruses will put themselves other places that get jumped to early in execution</a:t>
            </a:r>
          </a:p>
          <a:p>
            <a:r>
              <a:rPr lang="en-US" dirty="0"/>
              <a:t>An antivirus program can check:</a:t>
            </a:r>
          </a:p>
          <a:p>
            <a:pPr lvl="1"/>
            <a:r>
              <a:rPr lang="en-US" dirty="0"/>
              <a:t>The size of a file</a:t>
            </a:r>
          </a:p>
          <a:p>
            <a:pPr lvl="1"/>
            <a:r>
              <a:rPr lang="en-US" dirty="0"/>
              <a:t>The functioning of the code compared to some standard</a:t>
            </a:r>
          </a:p>
          <a:p>
            <a:pPr lvl="1"/>
            <a:r>
              <a:rPr lang="en-US" dirty="0"/>
              <a:t>It can look for suspicious execution patterns (weird JUMP instructions)</a:t>
            </a:r>
          </a:p>
          <a:p>
            <a:pPr lvl="1"/>
            <a:r>
              <a:rPr lang="en-US" dirty="0"/>
              <a:t>The program against a hash digest for the program</a:t>
            </a:r>
          </a:p>
        </p:txBody>
      </p:sp>
    </p:spTree>
    <p:extLst>
      <p:ext uri="{BB962C8B-B14F-4D97-AF65-F5344CB8AC3E}">
        <p14:creationId xmlns:p14="http://schemas.microsoft.com/office/powerpoint/2010/main" val="109649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Viruses are also suspicious because of the way they execute</a:t>
            </a:r>
          </a:p>
          <a:p>
            <a:r>
              <a:rPr lang="en-US" dirty="0"/>
              <a:t>The virus should:</a:t>
            </a:r>
          </a:p>
          <a:p>
            <a:pPr lvl="1"/>
            <a:r>
              <a:rPr lang="en-US" dirty="0"/>
              <a:t>Spread infection</a:t>
            </a:r>
          </a:p>
          <a:p>
            <a:pPr lvl="1"/>
            <a:r>
              <a:rPr lang="en-US" dirty="0"/>
              <a:t>Avoid detection</a:t>
            </a:r>
          </a:p>
          <a:p>
            <a:pPr lvl="1"/>
            <a:r>
              <a:rPr lang="en-US" dirty="0"/>
              <a:t>Cause harm</a:t>
            </a:r>
          </a:p>
          <a:p>
            <a:r>
              <a:rPr lang="en-US" dirty="0"/>
              <a:t>How do these behaviors look like normal programs?</a:t>
            </a:r>
          </a:p>
          <a:p>
            <a:r>
              <a:rPr lang="en-US" dirty="0"/>
              <a:t>How do they look abnormal?</a:t>
            </a:r>
          </a:p>
          <a:p>
            <a:r>
              <a:rPr lang="en-US" dirty="0"/>
              <a:t>It's not easy to tell …</a:t>
            </a:r>
          </a:p>
        </p:txBody>
      </p:sp>
    </p:spTree>
    <p:extLst>
      <p:ext uri="{BB962C8B-B14F-4D97-AF65-F5344CB8AC3E}">
        <p14:creationId xmlns:p14="http://schemas.microsoft.com/office/powerpoint/2010/main" val="171538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Because virus scanners try to match strings in machine code, virus writers design </a:t>
            </a:r>
            <a:r>
              <a:rPr lang="en-US" b="1" dirty="0"/>
              <a:t>polymorphic viruses</a:t>
            </a:r>
            <a:r>
              <a:rPr lang="en-US" dirty="0"/>
              <a:t> that change their appearances</a:t>
            </a:r>
          </a:p>
          <a:p>
            <a:r>
              <a:rPr lang="en-US" b="1" dirty="0"/>
              <a:t>No-ops</a:t>
            </a:r>
            <a:r>
              <a:rPr lang="en-US" dirty="0"/>
              <a:t>, code that doesn't have an impact on execution, can be used for simple disguises</a:t>
            </a:r>
          </a:p>
          <a:p>
            <a:r>
              <a:rPr lang="en-US" dirty="0"/>
              <a:t>Clever viruses can break themselves apart and hide different parts in randomly chosen parts of code</a:t>
            </a:r>
          </a:p>
          <a:p>
            <a:pPr lvl="1"/>
            <a:r>
              <a:rPr lang="en-US" dirty="0"/>
              <a:t>Similar to code obfuscation</a:t>
            </a:r>
          </a:p>
          <a:p>
            <a:r>
              <a:rPr lang="en-US" dirty="0"/>
              <a:t>Advanced polymorphic viruses called </a:t>
            </a:r>
            <a:r>
              <a:rPr lang="en-US" b="1" dirty="0"/>
              <a:t>encrypting viruses</a:t>
            </a:r>
            <a:r>
              <a:rPr lang="en-US" dirty="0"/>
              <a:t> encrypt parts of themselves with randomly chosen keys</a:t>
            </a:r>
          </a:p>
          <a:p>
            <a:pPr lvl="1"/>
            <a:r>
              <a:rPr lang="en-US" dirty="0"/>
              <a:t>A scanner would have to know to decrypt the virus to detect it</a:t>
            </a:r>
          </a:p>
          <a:p>
            <a:r>
              <a:rPr lang="en-US" dirty="0"/>
              <a:t>Virus scanners can't catch everything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14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 effects and causes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762760"/>
          <a:ext cx="10598399" cy="4835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9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2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5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Virus Effect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Virus Cause</a:t>
                      </a: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12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Attach to executable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Modify</a:t>
                      </a:r>
                      <a:r>
                        <a:rPr lang="en-US" sz="1800" baseline="0" dirty="0"/>
                        <a:t> file directory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aseline="0" dirty="0"/>
                        <a:t>Write to executable program file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85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Attach to data or control file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Modify directory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Rewrite data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Append to data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Append data to self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12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Remain in memory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Intercept interrupt by modifying interrupt handler</a:t>
                      </a:r>
                      <a:r>
                        <a:rPr lang="en-US" sz="1800" baseline="0" dirty="0"/>
                        <a:t> address table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aseline="0" dirty="0"/>
                        <a:t>Load self in non-transient memory area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83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Infect disks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Intercept interrupt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Intercept OS system call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Modify</a:t>
                      </a:r>
                      <a:r>
                        <a:rPr lang="en-US" sz="1800" baseline="0" dirty="0"/>
                        <a:t> system file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baseline="0" dirty="0"/>
                        <a:t>Modify ordinary </a:t>
                      </a:r>
                      <a:r>
                        <a:rPr lang="en-US" sz="1800" baseline="0" dirty="0" err="1"/>
                        <a:t>executables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12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Conceal self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Intercept system calls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dirty="0"/>
                        <a:t>Classify self as hidden file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27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Spread infection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Infect</a:t>
                      </a:r>
                      <a:r>
                        <a:rPr lang="en-US" sz="1800" baseline="0" dirty="0"/>
                        <a:t> boot sector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baseline="0" dirty="0"/>
                        <a:t>Infect system program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baseline="0" dirty="0"/>
                        <a:t>Infect ordinary program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baseline="0" dirty="0"/>
                        <a:t>Infect data ordinary program reads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12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Prevent deactivation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/>
                        <a:t>Activate before deactivating</a:t>
                      </a:r>
                      <a:r>
                        <a:rPr lang="en-US" sz="1800" baseline="0" dirty="0"/>
                        <a:t> program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aseline="0" dirty="0"/>
                        <a:t>Store copy to re-infect after deactivation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6257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Prevention of infection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It's impossible to prevent infection entirely</a:t>
            </a:r>
          </a:p>
          <a:p>
            <a:r>
              <a:rPr lang="en-US" dirty="0"/>
              <a:t>Some guidelines:</a:t>
            </a:r>
          </a:p>
          <a:p>
            <a:pPr lvl="1"/>
            <a:r>
              <a:rPr lang="en-US" dirty="0"/>
              <a:t>Use only professional software acquired from reliable, well-established vendors</a:t>
            </a:r>
          </a:p>
          <a:p>
            <a:pPr lvl="2"/>
            <a:r>
              <a:rPr lang="en-US" dirty="0"/>
              <a:t>Open source is often good, but there's a huge spectrum of quality</a:t>
            </a:r>
          </a:p>
          <a:p>
            <a:pPr lvl="1"/>
            <a:r>
              <a:rPr lang="en-US" dirty="0"/>
              <a:t>Test all new software on an isolated computer</a:t>
            </a:r>
          </a:p>
          <a:p>
            <a:pPr lvl="1"/>
            <a:r>
              <a:rPr lang="en-US" dirty="0"/>
              <a:t>Open attachments only when you know them to be safe</a:t>
            </a:r>
          </a:p>
          <a:p>
            <a:pPr lvl="1"/>
            <a:r>
              <a:rPr lang="en-US" dirty="0"/>
              <a:t>Make a recoverable system image and store it safely</a:t>
            </a:r>
          </a:p>
          <a:p>
            <a:pPr lvl="1"/>
            <a:r>
              <a:rPr lang="en-US" dirty="0"/>
              <a:t>Make and retain backup copies of executable system files</a:t>
            </a:r>
          </a:p>
          <a:p>
            <a:pPr lvl="1"/>
            <a:r>
              <a:rPr lang="en-US" dirty="0"/>
              <a:t>Use virus detectors regularly and update them daily</a:t>
            </a:r>
          </a:p>
        </p:txBody>
      </p:sp>
    </p:spTree>
    <p:extLst>
      <p:ext uri="{BB962C8B-B14F-4D97-AF65-F5344CB8AC3E}">
        <p14:creationId xmlns:p14="http://schemas.microsoft.com/office/powerpoint/2010/main" val="145478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 security</a:t>
            </a:r>
          </a:p>
        </p:txBody>
      </p:sp>
    </p:spTree>
    <p:extLst>
      <p:ext uri="{BB962C8B-B14F-4D97-AF65-F5344CB8AC3E}">
        <p14:creationId xmlns:p14="http://schemas.microsoft.com/office/powerpoint/2010/main" val="267389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Anu </a:t>
            </a:r>
            <a:r>
              <a:rPr lang="en-US" dirty="0" err="1"/>
              <a:t>Regmi</a:t>
            </a:r>
            <a:r>
              <a:rPr lang="en-US" dirty="0"/>
              <a:t> presents</a:t>
            </a:r>
          </a:p>
          <a:p>
            <a:r>
              <a:rPr lang="en-US" dirty="0"/>
              <a:t>Read sections 4.1 – 4.4</a:t>
            </a:r>
          </a:p>
          <a:p>
            <a:r>
              <a:rPr lang="en-US" dirty="0"/>
              <a:t>Work on Project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E6401C-70E6-4966-8AC0-22C201178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 properties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07EE99-6D9F-40E4-877E-80CAAF7D9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some review on how exponents work, try Khan Academy:</a:t>
            </a:r>
          </a:p>
          <a:p>
            <a:pPr lvl="1"/>
            <a:r>
              <a:rPr lang="en-US" dirty="0">
                <a:hlinkClick r:id="rId2"/>
              </a:rPr>
              <a:t>https://www.khanacademy.org/math/cc-eighth-grade-math/cc-8th-numbers-operations/cc-8th-exponent-properties/v/exponent-properties-involving-products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03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9BBFD-7740-4466-BBE8-8097AEB48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Kyle Hinkle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10A29-5ACB-4E70-AEB6-74DFA7EF45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6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Therac-25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67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Therac-25 background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Therac-25 was a radiation therapy machine built by the Atomic Energy of Canada Limited</a:t>
            </a:r>
          </a:p>
          <a:p>
            <a:r>
              <a:rPr lang="en-US" dirty="0"/>
              <a:t>It was the successor to the Therac-6 and Therac-20 machines</a:t>
            </a:r>
          </a:p>
          <a:p>
            <a:r>
              <a:rPr lang="en-US" dirty="0"/>
              <a:t>The machine had low power and high power modes</a:t>
            </a:r>
          </a:p>
          <a:p>
            <a:r>
              <a:rPr lang="en-US" dirty="0"/>
              <a:t>The low power mode shot a beam directly at the patient</a:t>
            </a:r>
          </a:p>
          <a:p>
            <a:r>
              <a:rPr lang="en-US" dirty="0"/>
              <a:t>The high power mode created X-rays by shooting the beam at a target, spread these X-rays with a flattening filter, shaped the beam with movable blocks, and tested the strength of the beam with an X-ray ion chamber</a:t>
            </a:r>
          </a:p>
        </p:txBody>
      </p:sp>
      <p:pic>
        <p:nvPicPr>
          <p:cNvPr id="6" name="Picture 2" descr="C:\Documents and Settings\wittmanb\Local Settings\Temporary Internet Files\Content.IE5\3XKRP46P\MCj043472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20200" y="0"/>
            <a:ext cx="1447800" cy="1447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9711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Tragedies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some situations, the high power beam was activated without the spreader in place</a:t>
            </a:r>
          </a:p>
          <a:p>
            <a:r>
              <a:rPr lang="en-US" dirty="0"/>
              <a:t>The software and hardware systems did not catch this particular problem</a:t>
            </a:r>
          </a:p>
          <a:p>
            <a:r>
              <a:rPr lang="en-US" dirty="0"/>
              <a:t>Over 100 times the intended dose was given</a:t>
            </a:r>
          </a:p>
          <a:p>
            <a:r>
              <a:rPr lang="en-US" dirty="0"/>
              <a:t>At least 2 people died and there were at least 6 overdoses total</a:t>
            </a:r>
          </a:p>
          <a:p>
            <a:r>
              <a:rPr lang="en-US" dirty="0"/>
              <a:t>Software bugs actually kill people!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9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2614</TotalTime>
  <Words>1709</Words>
  <Application>Microsoft Office PowerPoint</Application>
  <PresentationFormat>Widescreen</PresentationFormat>
  <Paragraphs>236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2</vt:lpstr>
      <vt:lpstr>Exponent properties</vt:lpstr>
      <vt:lpstr>Kyle Hinkle Presents</vt:lpstr>
      <vt:lpstr>Case Study: Therac-25</vt:lpstr>
      <vt:lpstr>Therac-25 background</vt:lpstr>
      <vt:lpstr>Tragedies</vt:lpstr>
      <vt:lpstr>Direct causes</vt:lpstr>
      <vt:lpstr>Indirect causes</vt:lpstr>
      <vt:lpstr>Malicious Code</vt:lpstr>
      <vt:lpstr>Malicious code</vt:lpstr>
      <vt:lpstr>Terminology</vt:lpstr>
      <vt:lpstr>Viruses</vt:lpstr>
      <vt:lpstr>How viruses attach</vt:lpstr>
      <vt:lpstr>Appended viruses</vt:lpstr>
      <vt:lpstr>Surrounding or integrating</vt:lpstr>
      <vt:lpstr>Document viruses</vt:lpstr>
      <vt:lpstr>Where Viruses Live</vt:lpstr>
      <vt:lpstr>The perfect virus</vt:lpstr>
      <vt:lpstr>One-time execution</vt:lpstr>
      <vt:lpstr>Boot sector viruses</vt:lpstr>
      <vt:lpstr>Memory resident viruses</vt:lpstr>
      <vt:lpstr>Somewhere else …</vt:lpstr>
      <vt:lpstr>Virus Signatures</vt:lpstr>
      <vt:lpstr>A fundamental problem with Trojan horses</vt:lpstr>
      <vt:lpstr>Virus signatures</vt:lpstr>
      <vt:lpstr>Storage patterns</vt:lpstr>
      <vt:lpstr>Execution patterns</vt:lpstr>
      <vt:lpstr>Polymorphic viruses</vt:lpstr>
      <vt:lpstr>Virus effects and causes</vt:lpstr>
      <vt:lpstr>Prevention of infection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357</cp:revision>
  <dcterms:created xsi:type="dcterms:W3CDTF">2009-08-24T20:26:10Z</dcterms:created>
  <dcterms:modified xsi:type="dcterms:W3CDTF">2025-10-01T19:58:16Z</dcterms:modified>
</cp:coreProperties>
</file>